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62" r:id="rId2"/>
    <p:sldId id="258" r:id="rId3"/>
    <p:sldId id="259" r:id="rId4"/>
    <p:sldId id="261" r:id="rId5"/>
    <p:sldId id="260" r:id="rId6"/>
    <p:sldId id="267" r:id="rId7"/>
    <p:sldId id="268" r:id="rId8"/>
    <p:sldId id="270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368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467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89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6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55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57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99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974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41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91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0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D0020-C79F-4362-A1B0-847C645C1DA5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2019A-F740-4E07-BFB0-40731B28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1401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chemeClr val="bg1">
                <a:lumMod val="85000"/>
                <a:lumOff val="15000"/>
              </a:schemeClr>
            </a:gs>
            <a:gs pos="83000">
              <a:schemeClr val="bg1">
                <a:lumMod val="65000"/>
                <a:lumOff val="35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4B1C3-CEF7-CD63-D653-45659CB94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363" y="223736"/>
            <a:ext cx="10932268" cy="1969513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Credit</a:t>
            </a:r>
            <a:r>
              <a:rPr lang="en-US" dirty="0"/>
              <a:t> </a:t>
            </a:r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Card</a:t>
            </a:r>
            <a:r>
              <a:rPr lang="en-US" dirty="0"/>
              <a:t> </a:t>
            </a:r>
            <a:br>
              <a:rPr lang="en-US" dirty="0"/>
            </a:br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Financial</a:t>
            </a:r>
            <a:r>
              <a:rPr lang="en-US" dirty="0"/>
              <a:t> </a:t>
            </a:r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398D5-5CB2-9033-F759-55541BA49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363" y="4155739"/>
            <a:ext cx="5202675" cy="139423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 By: </a:t>
            </a:r>
            <a:r>
              <a:rPr lang="en-US" sz="26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Sahil Tralshawala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 Stack: </a:t>
            </a:r>
            <a:r>
              <a:rPr lang="en-US" sz="26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BI | Excel | SQL</a:t>
            </a:r>
          </a:p>
          <a:p>
            <a:pPr>
              <a:lnSpc>
                <a:spcPct val="150000"/>
              </a:lnSpc>
            </a:pPr>
            <a:endParaRPr lang="en-US" sz="2600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2DAD5E-DBEC-62EA-495B-D16699DE3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38" y="1969512"/>
            <a:ext cx="6451449" cy="455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918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  <a:lumOff val="35000"/>
              </a:schemeClr>
            </a:gs>
            <a:gs pos="46000">
              <a:schemeClr val="bg1">
                <a:lumMod val="85000"/>
                <a:lumOff val="15000"/>
              </a:schemeClr>
            </a:gs>
            <a:gs pos="100000">
              <a:schemeClr val="bg1">
                <a:lumMod val="95000"/>
                <a:lumOff val="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4293D-5BD0-C4DF-BEBF-5DD381329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Content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C377023-9258-D591-978B-FB5C0285A5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901" y="1690688"/>
            <a:ext cx="5538831" cy="4802187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5BAE1C-16A9-0CEB-442A-302EA4CC0F33}"/>
              </a:ext>
            </a:extLst>
          </p:cNvPr>
          <p:cNvSpPr txBox="1"/>
          <p:nvPr/>
        </p:nvSpPr>
        <p:spPr>
          <a:xfrm>
            <a:off x="447472" y="1807420"/>
            <a:ext cx="7354111" cy="4598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</a:t>
            </a:r>
          </a:p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&amp; Techniques</a:t>
            </a:r>
          </a:p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from SQL</a:t>
            </a:r>
          </a:p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</a:t>
            </a:r>
          </a:p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 &amp; insights</a:t>
            </a:r>
          </a:p>
        </p:txBody>
      </p:sp>
    </p:spTree>
    <p:extLst>
      <p:ext uri="{BB962C8B-B14F-4D97-AF65-F5344CB8AC3E}">
        <p14:creationId xmlns:p14="http://schemas.microsoft.com/office/powerpoint/2010/main" val="3884645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83000">
              <a:schemeClr val="bg1">
                <a:lumMod val="75000"/>
                <a:lumOff val="25000"/>
              </a:schemeClr>
            </a:gs>
            <a:gs pos="62000">
              <a:schemeClr val="bg1"/>
            </a:gs>
            <a:gs pos="100000">
              <a:schemeClr val="bg1">
                <a:lumMod val="65000"/>
                <a:lumOff val="3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47BF7-1534-44AC-66D8-DB781C8EB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20089-46E9-F2D9-E8F1-B6443E1DE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1510962"/>
          </a:xfrm>
        </p:spPr>
        <p:txBody>
          <a:bodyPr>
            <a:noAutofit/>
          </a:bodyPr>
          <a:lstStyle/>
          <a:p>
            <a:pPr algn="just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of this project is to perform an in-depth analysis of credit card usage and customer behavior using interactive dashboards in Power BI.</a:t>
            </a:r>
          </a:p>
          <a:p>
            <a:pPr marL="0" indent="0" algn="just">
              <a:buNone/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8BDB43-4F7D-A290-DF80-8AE53705251C}"/>
              </a:ext>
            </a:extLst>
          </p:cNvPr>
          <p:cNvSpPr txBox="1"/>
          <p:nvPr/>
        </p:nvSpPr>
        <p:spPr>
          <a:xfrm>
            <a:off x="838199" y="3630553"/>
            <a:ext cx="64591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includes identifying key revenue drivers, understanding spending patterns, and segmenting customers based on demographics, job type, salary group, and education.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A8C100-33AD-DECB-8427-A25F15976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220" y="2820614"/>
            <a:ext cx="4341779" cy="434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982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3000">
              <a:schemeClr val="bg1"/>
            </a:gs>
            <a:gs pos="95000">
              <a:schemeClr val="bg1">
                <a:lumMod val="65000"/>
                <a:lumOff val="35000"/>
              </a:schemeClr>
            </a:gs>
            <a:gs pos="66000">
              <a:schemeClr val="bg1">
                <a:lumMod val="85000"/>
                <a:lumOff val="1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6A9AE-5B94-354D-F280-6F0F0401A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3E618-247F-2C45-FFDC-35E0D748E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Tools &amp; Techniques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5A46E99-2F82-CEDE-A3E0-9B3EE5F5B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379" y="1825625"/>
            <a:ext cx="11556459" cy="4351338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Excel: 		Cleaned raw data, removed nulls, formatted columns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SQL: 		Filtered key fields, grouped data, created views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BI: 	Built data model, applied DAX, created dashboard 	visuals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80A188A-7844-7C0E-FFE1-BE953FF37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561" y="3774332"/>
            <a:ext cx="3145277" cy="333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147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7AFD4-3DE8-3BC6-31A5-8CA16F70C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F476-D4B3-5365-A3B6-67F9B0AEC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Data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from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2AA7D-5C90-3B44-A0F7-0B295F760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3913694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Prepare csv file </a:t>
            </a:r>
          </a:p>
          <a:p>
            <a:pPr algn="just">
              <a:lnSpc>
                <a:spcPct val="150000"/>
              </a:lnSpc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tables in SQL</a:t>
            </a:r>
          </a:p>
          <a:p>
            <a:pPr algn="just">
              <a:lnSpc>
                <a:spcPct val="150000"/>
              </a:lnSpc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csv file into SQL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039B40-8FE7-72AD-A6A5-698F5228A7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326" y="1690688"/>
            <a:ext cx="5407508" cy="434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85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84BD2-ED2B-029E-273A-903F2D739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540" y="286966"/>
            <a:ext cx="9035375" cy="1147864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Dashboard</a:t>
            </a:r>
            <a:r>
              <a:rPr lang="en-US" sz="6000" dirty="0"/>
              <a:t> </a:t>
            </a:r>
            <a:r>
              <a:rPr lang="en-US" sz="6000" b="1" dirty="0">
                <a:solidFill>
                  <a:srgbClr val="FFFF00"/>
                </a:solidFill>
                <a:latin typeface="Berlin Sans FB Demi" panose="020E0802020502020306" pitchFamily="34" charset="0"/>
                <a:cs typeface="Times New Roman" panose="02020603050405020304" pitchFamily="18" charset="0"/>
              </a:rPr>
              <a:t>Overview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C8698-4029-C366-255C-D4199D66C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540" y="1684104"/>
            <a:ext cx="5523690" cy="1490762"/>
          </a:xfrm>
        </p:spPr>
        <p:txBody>
          <a:bodyPr>
            <a:normAutofit/>
          </a:bodyPr>
          <a:lstStyle/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includes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main dashboards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2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Analysis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Analysis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</a:p>
          <a:p>
            <a:pPr lvl="2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6F1A26-FE17-7A10-596B-DC096EA90C6F}"/>
              </a:ext>
            </a:extLst>
          </p:cNvPr>
          <p:cNvSpPr txBox="1"/>
          <p:nvPr/>
        </p:nvSpPr>
        <p:spPr>
          <a:xfrm>
            <a:off x="254540" y="3429000"/>
            <a:ext cx="648672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"Power BI dashboards use visuals and filters to analyze 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revenue, customers, cards, and spending " :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 trends and customer demographics</a:t>
            </a:r>
          </a:p>
          <a:p>
            <a:pPr marL="800100" lvl="1" indent="-3429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Demographics: age, gender, job, education</a:t>
            </a:r>
          </a:p>
          <a:p>
            <a:pPr marL="800100" lvl="1" indent="-3429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Card performance and spending categories</a:t>
            </a:r>
          </a:p>
          <a:p>
            <a:pPr marL="800100" lvl="1" indent="-3429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Spending by category: bills, fuel, food, travel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AutoShape 3" descr="Power Bi Logo PNG Images - CleanPNG">
            <a:extLst>
              <a:ext uri="{FF2B5EF4-FFF2-40B4-BE49-F238E27FC236}">
                <a16:creationId xmlns:a16="http://schemas.microsoft.com/office/drawing/2014/main" id="{05CE2B40-7AB3-3EC3-63FE-3725AB20C6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35030" cy="303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4C2CD1-2F20-1EB3-F28A-08E6BCE3E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659" y="1887165"/>
            <a:ext cx="3915383" cy="391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067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E1063-1263-BCAA-64AC-821D0EAB3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9481F-C766-4B4F-D840-62F2265D7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36" y="277238"/>
            <a:ext cx="10484796" cy="1147864"/>
          </a:xfrm>
        </p:spPr>
        <p:txBody>
          <a:bodyPr>
            <a:noAutofit/>
          </a:bodyPr>
          <a:lstStyle/>
          <a:p>
            <a:r>
              <a:rPr lang="en-US" sz="5000" dirty="0">
                <a:solidFill>
                  <a:srgbClr val="FFFF00"/>
                </a:solidFill>
                <a:latin typeface="Berlin Sans FB Demi" panose="020E0802020502020306" pitchFamily="34" charset="0"/>
              </a:rPr>
              <a:t>Key Insights – Customer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33BF3-4375-C665-4CD2-C20622484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536" y="2118198"/>
            <a:ext cx="11789924" cy="4623069"/>
          </a:xfrm>
        </p:spPr>
        <p:txBody>
          <a:bodyPr>
            <a:normAutofit/>
          </a:bodyPr>
          <a:lstStyle/>
          <a:p>
            <a:pPr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Highest revenue from: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/>
              <a:t>Graduates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2400" b="1" dirty="0"/>
              <a:t>Self-employed individuals</a:t>
            </a:r>
          </a:p>
          <a:p>
            <a:pPr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400" b="1" dirty="0"/>
              <a:t>Top 5 States:</a:t>
            </a:r>
            <a:r>
              <a:rPr lang="en-US" sz="2400" dirty="0"/>
              <a:t> TX, NY, CA, FL, NJ</a:t>
            </a:r>
          </a:p>
          <a:p>
            <a:pPr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Female customers generated slightly higher revenue than males</a:t>
            </a:r>
          </a:p>
          <a:p>
            <a:pPr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Age group 30–40 &amp; 60+ showed most financial activity</a:t>
            </a:r>
          </a:p>
          <a:p>
            <a:pPr algn="just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400" dirty="0"/>
              <a:t>Highest income group contributed the most revenue</a:t>
            </a:r>
          </a:p>
          <a:p>
            <a:pPr marL="914400" lvl="2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AutoShape 3" descr="Power Bi Logo PNG Images - CleanPNG">
            <a:extLst>
              <a:ext uri="{FF2B5EF4-FFF2-40B4-BE49-F238E27FC236}">
                <a16:creationId xmlns:a16="http://schemas.microsoft.com/office/drawing/2014/main" id="{ED2B4637-86AC-1F8D-A536-D7796745F6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35030" cy="303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691AA46-0002-AB43-FD1D-95A8AF008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48861">
            <a:off x="8337667" y="1838613"/>
            <a:ext cx="3690570" cy="462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644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5A4FA-3ABF-1AA8-BCE1-DBE9B5246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C146-461D-69E9-5C71-4A782444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623" y="509892"/>
            <a:ext cx="11143316" cy="1147864"/>
          </a:xfrm>
        </p:spPr>
        <p:txBody>
          <a:bodyPr>
            <a:noAutofit/>
          </a:bodyPr>
          <a:lstStyle/>
          <a:p>
            <a:r>
              <a:rPr lang="en-US" sz="5000" dirty="0">
                <a:solidFill>
                  <a:srgbClr val="FFFF00"/>
                </a:solidFill>
                <a:latin typeface="Berlin Sans FB Demi" panose="020E0802020502020306" pitchFamily="34" charset="0"/>
              </a:rPr>
              <a:t>Key Insights – Transaction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1E32A-B52F-F2F2-2213-6428C0E71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75" y="1657756"/>
            <a:ext cx="10954473" cy="1618844"/>
          </a:xfrm>
        </p:spPr>
        <p:txBody>
          <a:bodyPr>
            <a:noAutofit/>
          </a:bodyPr>
          <a:lstStyle/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expenditures like: Bills, Entertainment &amp; Fuel</a:t>
            </a:r>
          </a:p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Preferred transaction method: Swipe &gt; Chip &gt; Online</a:t>
            </a:r>
          </a:p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 and transaction volume remained stable across quarters</a:t>
            </a:r>
          </a:p>
          <a:p>
            <a:pPr marL="914400" lvl="2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AutoShape 3" descr="Power Bi Logo PNG Images - CleanPNG">
            <a:extLst>
              <a:ext uri="{FF2B5EF4-FFF2-40B4-BE49-F238E27FC236}">
                <a16:creationId xmlns:a16="http://schemas.microsoft.com/office/drawing/2014/main" id="{3E5A4220-4FB3-7EB3-A6DA-5EF68025861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35030" cy="303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B7E410-BE6C-73B4-07E8-010A40281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336" y="3429000"/>
            <a:ext cx="6024664" cy="370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144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CABE14A-D09F-D3F9-1EAB-8319E3CA6B21}"/>
              </a:ext>
            </a:extLst>
          </p:cNvPr>
          <p:cNvSpPr/>
          <p:nvPr/>
        </p:nvSpPr>
        <p:spPr>
          <a:xfrm>
            <a:off x="3920448" y="4728042"/>
            <a:ext cx="390363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i="1" cap="none" spc="0" dirty="0">
                <a:ln w="9525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1835772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364</TotalTime>
  <Words>295</Words>
  <Application>Microsoft Office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Berlin Sans FB Demi</vt:lpstr>
      <vt:lpstr>Calibri</vt:lpstr>
      <vt:lpstr>Calibri Light</vt:lpstr>
      <vt:lpstr>Times New Roman</vt:lpstr>
      <vt:lpstr>Wingdings</vt:lpstr>
      <vt:lpstr>Office Theme</vt:lpstr>
      <vt:lpstr>Credit Card  Financial Dashboard</vt:lpstr>
      <vt:lpstr>Content</vt:lpstr>
      <vt:lpstr>Objective</vt:lpstr>
      <vt:lpstr>Tools &amp; Techniques</vt:lpstr>
      <vt:lpstr>Data from SQL</vt:lpstr>
      <vt:lpstr>Dashboard Overview</vt:lpstr>
      <vt:lpstr>Key Insights – Customer Dashboard</vt:lpstr>
      <vt:lpstr>Key Insights – Transaction Dashboard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SAHIL TRALSHAWALA.</dc:creator>
  <cp:lastModifiedBy>SAHIL TRALSHAWALA.</cp:lastModifiedBy>
  <cp:revision>2</cp:revision>
  <dcterms:created xsi:type="dcterms:W3CDTF">2025-06-15T17:01:35Z</dcterms:created>
  <dcterms:modified xsi:type="dcterms:W3CDTF">2025-06-16T23:51:17Z</dcterms:modified>
</cp:coreProperties>
</file>

<file path=docProps/thumbnail.jpeg>
</file>